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26"/>
  </p:notesMasterIdLst>
  <p:sldIdLst>
    <p:sldId id="325" r:id="rId5"/>
    <p:sldId id="369" r:id="rId6"/>
    <p:sldId id="326" r:id="rId7"/>
    <p:sldId id="370" r:id="rId8"/>
    <p:sldId id="365" r:id="rId9"/>
    <p:sldId id="343" r:id="rId10"/>
    <p:sldId id="344" r:id="rId11"/>
    <p:sldId id="328" r:id="rId12"/>
    <p:sldId id="367" r:id="rId13"/>
    <p:sldId id="368" r:id="rId14"/>
    <p:sldId id="349" r:id="rId15"/>
    <p:sldId id="350" r:id="rId16"/>
    <p:sldId id="352" r:id="rId17"/>
    <p:sldId id="353" r:id="rId18"/>
    <p:sldId id="351" r:id="rId19"/>
    <p:sldId id="355" r:id="rId20"/>
    <p:sldId id="356" r:id="rId21"/>
    <p:sldId id="357" r:id="rId22"/>
    <p:sldId id="354" r:id="rId23"/>
    <p:sldId id="259" r:id="rId24"/>
    <p:sldId id="37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0" autoAdjust="0"/>
    <p:restoredTop sz="90951" autoAdjust="0"/>
  </p:normalViewPr>
  <p:slideViewPr>
    <p:cSldViewPr snapToGrid="0">
      <p:cViewPr varScale="1">
        <p:scale>
          <a:sx n="87" d="100"/>
          <a:sy n="87" d="100"/>
        </p:scale>
        <p:origin x="21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EBEE9-5ED1-47E3-91F3-8E6237564E15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C61E-FA29-48B5-B8E4-AFB31D3E6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96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https://www.luchtmeetnet.nl/kaart/noord-brabant/alle-gemeentes/alle-stoffen </a:t>
            </a:r>
          </a:p>
          <a:p>
            <a:r>
              <a:rPr lang="nl-NL" dirty="0"/>
              <a:t>Vraag voor studenten; wat valt op?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3D28-DB97-8E4B-8CA3-B7551A60487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8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Fijnstof wordt tegenwoordig gezien als de kwalijkste van alle veel voorkomende verontreinigingen in onze stedelijke atmosfeer. Uit recent onderzoek van de Universiteit van Utrecht blijkt dat luchtvervuiling door fijnstof – deeltjes kleiner dan 10 micrometer – leidt tot veel grotere gezondheidsrisico’s dan tot op heden werd aangenomen.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3D28-DB97-8E4B-8CA3-B7551A60487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9C61E-FA29-48B5-B8E4-AFB31D3E6003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641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0BD39-5344-1E40-83B2-C1C32A15042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524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C576A-A002-22BC-9789-B83BEB4E3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EACEA2-B9BF-2346-F0FE-2BC5664C3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EB4BD0-BF1D-A9C8-F003-ED7A6F3C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D4FA4F-7FC1-D695-CC66-22757ACB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28E555-6390-6E22-56F4-2103B86B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00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3DB6C-0727-49E2-67CF-3DF0D732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C97D6F9-9F91-B69C-F6FF-5B0425D33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049C81-317D-B48A-7EF2-222DC70D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37D5DF-C181-369C-26BE-E8482A962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E96695-5AF4-1DF7-3B01-0A610CDEF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855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D17C6D-CD73-3FFE-2F3B-99BCD2FA2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56021B-B6B1-2D4E-B737-77813CFDF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2A61CF-D37E-D2A8-ABA6-DEDC0E68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482E26-4444-17B0-BA27-86AA1137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844901-F539-559D-7533-03093C7F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747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355AA-38C5-85F3-6C54-7F934326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B6B3FF-2D08-5299-3C98-F1A7C8DB08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4D94DF-4B31-9E66-69FF-5E9AFED0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4790B3-19E8-9CF9-6BC2-9AC4AA57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133AB2-1328-F684-7656-E8D9AF80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1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4C663-FEAD-6C4E-21AC-6F832B6B4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F28AA20-13F4-0E6A-9503-EED59B785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EC125-E13B-C3B2-22A3-168546F4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5491AC-C61B-90D2-C7F5-7EA53304E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086D6A-4E83-A68D-2CDF-AB372C97A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BDE9F-6E26-8843-96A5-E9C683394C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00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428C4-55B9-764B-7EA6-0B0ADD8F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040A9F-4D3D-3000-0669-3C4991E0C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C0BA18A-23E1-31F3-2AF2-FA184D83A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9A1430-226B-D9AE-BF77-DF3C3189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4CC1DA-284B-4EEE-B617-FD7347C23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622EA0-4C26-B449-C577-554A387D2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18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97448-3ED9-182C-0672-B176B89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5C0165-B5D7-3EAC-63AB-5A7939C66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D9DCC0A-1F2A-058E-9189-AAB1CA83C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9EF34A3-81D3-8C1B-EA78-FC4C5C1D0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7976C5-F075-7BC1-8EAE-ABD480C4E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248BF8E-FA54-28D2-DE5B-2C23EF53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726A795-10F7-1160-4E6B-64C59EA9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4CBD10E-B1BB-8190-2B94-4C6F09BD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293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C7A774-9C32-52B7-CED2-734DB851E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FD7CC4-0E3D-45F7-DD37-BECA1B2D1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2881EFA-E1A4-92D3-E6DE-6E462E12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3C1DD83-9EEC-EE9F-9466-8B9846479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914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4E4C067-5727-9B18-2ECD-7D8E71E60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42D9DF5-8544-5131-2308-5C9683253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553269-0B2E-98CA-CC6B-F98CF768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04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D3BB1-D20D-6F99-076A-5C3019DD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9AC370-2D93-83BB-AB7B-F29AC45F4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31E2ED8-028A-C3FE-8AE1-FD70B845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C67F6E-5AB9-394E-D8E2-F4BECA975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463424E-966B-1FEA-62DC-2438C189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39C20D-8B01-76CA-968F-5D9F08FC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08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FA50F0-90A8-00E2-502E-2920D6F6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C59A92F-79C3-D1E2-CACB-3F1A40153C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D144850-C231-6BD0-6124-94EE9B474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01E2C3-1B7C-E1F5-B5F8-B30FB274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A951F87-D8E7-B6D6-406F-2522347EF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7958D7-E61D-DEAD-9EB2-F50F60B1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09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E4201E0-3E8C-5715-8992-D530EC0E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C796CF-1B96-11C2-A711-CA823CF8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AFA684-3FDA-0DD8-04FE-298576664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98DC0-0CBA-AB4F-908C-CBDBAE4565AB}" type="datetimeFigureOut">
              <a:rPr lang="nl-NL" smtClean="0"/>
              <a:t>12-05-2022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D1CD1E-5FAD-E849-BF78-4DE58D392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926641-F545-4B6D-6874-F6982FBE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D006-C1B4-42B6-9697-FCB8ED93A34E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69074E8-64D4-4FDC-9EC2-0C407B2F9F2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92" y="6212255"/>
            <a:ext cx="12086830" cy="65685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1743DBD-07B6-8601-5DA5-A3E3C824C093}"/>
              </a:ext>
            </a:extLst>
          </p:cNvPr>
          <p:cNvSpPr/>
          <p:nvPr userDrawn="1"/>
        </p:nvSpPr>
        <p:spPr>
          <a:xfrm>
            <a:off x="2586039" y="6212255"/>
            <a:ext cx="9605962" cy="645745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594EB1B-7EA5-9728-4930-F1EB1A0BA1D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64" y="6212255"/>
            <a:ext cx="483759" cy="50922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A47D96A-2EAB-FF46-C2D9-136D4BF018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-378518" r="-15473" b="378518"/>
          <a:stretch/>
        </p:blipFill>
        <p:spPr>
          <a:xfrm>
            <a:off x="1432861" y="3028894"/>
            <a:ext cx="9326277" cy="80021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4A1E1FD-76C0-1C7E-2370-AD197E39C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5" r="23270" b="25470"/>
          <a:stretch/>
        </p:blipFill>
        <p:spPr>
          <a:xfrm>
            <a:off x="28975" y="6206307"/>
            <a:ext cx="1085952" cy="46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euwsvoordietisten.nl/overheid-moet-in-actie-komen-voor-gezondere-omgeving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htmeetnet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nl-NL" sz="5100"/>
              <a:t>Gezondheid en omgeving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Leerjaar 1 – periode 4 - week 2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fbeeldingsresultaat voor gezonde medewe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640080"/>
            <a:ext cx="5550408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27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886829A-9280-184C-9F84-DC0200F89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Fijn stof gezondheid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0B35B97-473A-1547-92C1-FD74EAC34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sz="2400"/>
              <a:t>Langdurige blootstelling aan fijn stof</a:t>
            </a:r>
          </a:p>
          <a:p>
            <a:r>
              <a:rPr lang="nl-NL" sz="2400"/>
              <a:t>In het rapport van de Gezondheidsraad (2018) wordt geconcludeerd dat de volgende effecten een oorzakelijk verband hebben met langdurige blootstelling aan fijnstof:</a:t>
            </a:r>
          </a:p>
          <a:p>
            <a:r>
              <a:rPr lang="nl-NL" sz="2400"/>
              <a:t>Sterfte of verkorting van de levensduur,</a:t>
            </a:r>
          </a:p>
          <a:p>
            <a:r>
              <a:rPr lang="nl-NL" sz="2400"/>
              <a:t>Hart- en vaatziekten, vaatvernauwing, verhoogde bloedstolling en verhoogde hartslag,</a:t>
            </a:r>
          </a:p>
          <a:p>
            <a:r>
              <a:rPr lang="nl-NL" sz="2400"/>
              <a:t>Longkanker en chronisch, obstructieve longziekte (COPD), vermindering van de longfunctie, verergering (en ontstaan) van astma (vooral bij kinderen), toename van luchtwegklachten zoals piepen, hoesten en kortademigheid.</a:t>
            </a:r>
          </a:p>
          <a:p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863169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4600"/>
              <a:t>Luchtkwaliteit in gebouwen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nl-NL" sz="2200"/>
              <a:t>Tegenwoordig brengen we tot 90% van ons leven door in gebouwen. </a:t>
            </a:r>
          </a:p>
          <a:p>
            <a:endParaRPr lang="nl-NL" sz="2200"/>
          </a:p>
          <a:p>
            <a:r>
              <a:rPr lang="nl-NL" sz="2200"/>
              <a:t>Onderzoeken hebben aangetoond dat de lucht in gebouwen soms tot 10x vuiler is dan daarbuiten. </a:t>
            </a:r>
          </a:p>
          <a:p>
            <a:endParaRPr lang="nl-NL" sz="2200"/>
          </a:p>
          <a:p>
            <a:r>
              <a:rPr lang="nl-NL" sz="2200"/>
              <a:t>Gebouwen zijn steeds beter geïsoleerd. Stoffen en gassen blijven daardoor hangen. </a:t>
            </a:r>
          </a:p>
          <a:p>
            <a:endParaRPr lang="nl-NL" sz="2200"/>
          </a:p>
          <a:p>
            <a:r>
              <a:rPr lang="nl-NL" sz="2200"/>
              <a:t>Vloerbedekking, meubels e.d. bestaan voornamelijk uit kunststoffen die verlijmd zijn met kunstharsen en lijmen. </a:t>
            </a:r>
          </a:p>
          <a:p>
            <a:pPr marL="0" indent="0">
              <a:buNone/>
            </a:pPr>
            <a:endParaRPr lang="nl-NL" sz="2200"/>
          </a:p>
        </p:txBody>
      </p:sp>
    </p:spTree>
    <p:extLst>
      <p:ext uri="{BB962C8B-B14F-4D97-AF65-F5344CB8AC3E}">
        <p14:creationId xmlns:p14="http://schemas.microsoft.com/office/powerpoint/2010/main" val="251436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nl-NL" sz="4100"/>
              <a:t>Gebouwenziekte of Sick Building </a:t>
            </a:r>
            <a:r>
              <a:rPr lang="nl-NL" sz="4100" err="1"/>
              <a:t>Syndrome</a:t>
            </a:r>
            <a:r>
              <a:rPr lang="nl-NL" sz="4100"/>
              <a:t> </a:t>
            </a:r>
          </a:p>
        </p:txBody>
      </p:sp>
      <p:pic>
        <p:nvPicPr>
          <p:cNvPr id="1026" name="Picture 2" descr="Afbeeldingsresultaat voor sick building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00" y="1902481"/>
            <a:ext cx="4643496" cy="2809315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/>
              <a:t>Allerlei gezondheidsklachten die veroorzaakt kunnen worden door invloeden van gebouwen: </a:t>
            </a:r>
          </a:p>
          <a:p>
            <a:pPr marL="0" indent="0">
              <a:buNone/>
            </a:pPr>
            <a:r>
              <a:rPr lang="nl-NL" sz="1500"/>
              <a:t>– klimaat beleving</a:t>
            </a:r>
          </a:p>
          <a:p>
            <a:pPr marL="0" indent="0">
              <a:buNone/>
            </a:pPr>
            <a:r>
              <a:rPr lang="nl-NL" sz="1500"/>
              <a:t>– airconditioning</a:t>
            </a:r>
          </a:p>
          <a:p>
            <a:pPr marL="0" indent="0">
              <a:buNone/>
            </a:pPr>
            <a:r>
              <a:rPr lang="nl-NL" sz="1500"/>
              <a:t>– privacy</a:t>
            </a:r>
          </a:p>
          <a:p>
            <a:pPr marL="0" indent="0">
              <a:buNone/>
            </a:pPr>
            <a:r>
              <a:rPr lang="nl-NL" sz="1500"/>
              <a:t>– geluidshinder</a:t>
            </a:r>
          </a:p>
          <a:p>
            <a:pPr marL="0" indent="0">
              <a:buNone/>
            </a:pPr>
            <a:r>
              <a:rPr lang="nl-NL" sz="1500"/>
              <a:t>– elektrostatische schokken</a:t>
            </a:r>
          </a:p>
          <a:p>
            <a:pPr marL="0" indent="0">
              <a:buNone/>
            </a:pPr>
            <a:r>
              <a:rPr lang="nl-NL" sz="1500"/>
              <a:t>– verlies van concentratievermogen</a:t>
            </a:r>
          </a:p>
          <a:p>
            <a:pPr marL="0" indent="0">
              <a:buNone/>
            </a:pPr>
            <a:r>
              <a:rPr lang="nl-NL" sz="1500"/>
              <a:t>– verlichting (niveau en kwaliteit)</a:t>
            </a:r>
          </a:p>
          <a:p>
            <a:pPr marL="0" indent="0">
              <a:buNone/>
            </a:pPr>
            <a:r>
              <a:rPr lang="nl-NL" sz="1500"/>
              <a:t>– lichtreflectie</a:t>
            </a:r>
          </a:p>
          <a:p>
            <a:pPr marL="0" indent="0">
              <a:buNone/>
            </a:pPr>
            <a:r>
              <a:rPr lang="nl-NL" sz="1500"/>
              <a:t>– ventilatie</a:t>
            </a:r>
          </a:p>
          <a:p>
            <a:pPr marL="0" indent="0">
              <a:buNone/>
            </a:pPr>
            <a:r>
              <a:rPr lang="nl-NL" sz="1500"/>
              <a:t>– zonwering</a:t>
            </a:r>
          </a:p>
          <a:p>
            <a:pPr marL="0" indent="0">
              <a:buNone/>
            </a:pPr>
            <a:r>
              <a:rPr lang="nl-NL" sz="1500"/>
              <a:t>– temperatuur</a:t>
            </a:r>
          </a:p>
        </p:txBody>
      </p:sp>
      <p:sp>
        <p:nvSpPr>
          <p:cNvPr id="1029" name="Arc 72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78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4D46527-8963-4773-8769-07E6ACE08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nl-NL" sz="4100"/>
              <a:t>Lichamelijke klachten Sick Building </a:t>
            </a:r>
            <a:r>
              <a:rPr lang="nl-NL" sz="4100" err="1"/>
              <a:t>Syndrome</a:t>
            </a:r>
            <a:r>
              <a:rPr lang="nl-NL" sz="4100"/>
              <a:t> </a:t>
            </a:r>
          </a:p>
        </p:txBody>
      </p:sp>
      <p:pic>
        <p:nvPicPr>
          <p:cNvPr id="205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00" y="2262352"/>
            <a:ext cx="4643496" cy="2089572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. De klachten kunnen bestaan uit:</a:t>
            </a:r>
          </a:p>
          <a:p>
            <a:r>
              <a:rPr lang="nl-NL"/>
              <a:t>prikkende/tranende ogen</a:t>
            </a:r>
          </a:p>
          <a:p>
            <a:r>
              <a:rPr lang="nl-NL"/>
              <a:t>prikkende neus</a:t>
            </a:r>
          </a:p>
          <a:p>
            <a:r>
              <a:rPr lang="nl-NL"/>
              <a:t>moeheid, lusteloosheid, slaperigheid</a:t>
            </a:r>
          </a:p>
          <a:p>
            <a:r>
              <a:rPr lang="nl-NL"/>
              <a:t>hoofdpijn en duizeligheid</a:t>
            </a:r>
          </a:p>
          <a:p>
            <a:r>
              <a:rPr lang="nl-NL"/>
              <a:t>droge en gescheurde lippen</a:t>
            </a:r>
          </a:p>
          <a:p>
            <a:r>
              <a:rPr lang="nl-NL"/>
              <a:t>dorst en het schrapen van de keel</a:t>
            </a:r>
          </a:p>
        </p:txBody>
      </p:sp>
      <p:sp>
        <p:nvSpPr>
          <p:cNvPr id="2053" name="Arc 72">
            <a:extLst>
              <a:ext uri="{FF2B5EF4-FFF2-40B4-BE49-F238E27FC236}">
                <a16:creationId xmlns:a16="http://schemas.microsoft.com/office/drawing/2014/main" id="{920E13D1-85D7-4BF3-9903-59216CB5A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365355" y="705367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48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Schadelijke stoffen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82588" y="1311818"/>
            <a:ext cx="8426823" cy="39756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gebouwen blijken verhoogde concentraties voor te komen van verschillende schadelijke stoffen. 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tretch>
            <a:fillRect/>
          </a:stretch>
        </p:blipFill>
        <p:spPr>
          <a:xfrm>
            <a:off x="1659949" y="2354239"/>
            <a:ext cx="8872102" cy="39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2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/>
              <a:t>Oorzaken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/>
              <a:t>Gebruikers van gebouwen noemen over het algemeen de volgende klachten over het klimaat in het gebouw: </a:t>
            </a:r>
          </a:p>
          <a:p>
            <a:pPr marL="0" indent="0">
              <a:buNone/>
            </a:pPr>
            <a:r>
              <a:rPr lang="nl-NL" sz="2200"/>
              <a:t>– het ontbreken van ventilatiemogelijkheden bij de ramen</a:t>
            </a:r>
          </a:p>
          <a:p>
            <a:pPr marL="0" indent="0">
              <a:buNone/>
            </a:pPr>
            <a:r>
              <a:rPr lang="nl-NL" sz="2200"/>
              <a:t>– te droge lucht</a:t>
            </a:r>
          </a:p>
          <a:p>
            <a:pPr marL="0" indent="0">
              <a:buNone/>
            </a:pPr>
            <a:r>
              <a:rPr lang="nl-NL" sz="2200"/>
              <a:t>– wisselende temperaturen</a:t>
            </a:r>
          </a:p>
          <a:p>
            <a:pPr marL="0" indent="0">
              <a:buNone/>
            </a:pPr>
            <a:r>
              <a:rPr lang="nl-NL" sz="2200"/>
              <a:t>– te lage temperatuur</a:t>
            </a:r>
          </a:p>
          <a:p>
            <a:pPr marL="0" indent="0">
              <a:buNone/>
            </a:pPr>
            <a:r>
              <a:rPr lang="nl-NL" sz="2200"/>
              <a:t>– slechte luchtkwaliteit</a:t>
            </a:r>
          </a:p>
        </p:txBody>
      </p:sp>
    </p:spTree>
    <p:extLst>
      <p:ext uri="{BB962C8B-B14F-4D97-AF65-F5344CB8AC3E}">
        <p14:creationId xmlns:p14="http://schemas.microsoft.com/office/powerpoint/2010/main" val="3513881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nl-NL" dirty="0"/>
              <a:t>Oplossing</a:t>
            </a:r>
            <a:r>
              <a:rPr lang="nl-NL"/>
              <a:t>: planten</a:t>
            </a:r>
            <a:endParaRPr lang="nl-NL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851196"/>
            <a:ext cx="4777381" cy="298586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/>
              <a:t>Kamerplanten leveren een positieve bijdrage aan de verbetering van het klimaat in gebouwen. </a:t>
            </a:r>
          </a:p>
          <a:p>
            <a:pPr marL="0" indent="0">
              <a:buNone/>
            </a:pPr>
            <a:r>
              <a:rPr lang="nl-NL" sz="1500"/>
              <a:t>Enkele gegevens uit dit onderzoek:</a:t>
            </a:r>
          </a:p>
          <a:p>
            <a:pPr marL="0" indent="0">
              <a:buNone/>
            </a:pPr>
            <a:endParaRPr lang="nl-NL" sz="1500"/>
          </a:p>
          <a:p>
            <a:pPr marL="0" indent="0">
              <a:buNone/>
            </a:pPr>
            <a:r>
              <a:rPr lang="nl-NL" sz="1500"/>
              <a:t>– Kooldioxide (CO2) kan door de plant volledig worden opgenomen</a:t>
            </a:r>
          </a:p>
          <a:p>
            <a:pPr marL="0" indent="0">
              <a:buNone/>
            </a:pPr>
            <a:r>
              <a:rPr lang="nl-NL" sz="1500"/>
              <a:t>– Van het aanwezige benzeen wordt 85% in 24 uur omgezet in plantenvoedsel</a:t>
            </a:r>
          </a:p>
          <a:p>
            <a:pPr marL="0" indent="0">
              <a:buNone/>
            </a:pPr>
            <a:r>
              <a:rPr lang="nl-NL" sz="1500"/>
              <a:t>– Van het aanwezige formaldehyde wordt 90% in 24 uur opgenomen</a:t>
            </a:r>
          </a:p>
          <a:p>
            <a:pPr marL="0" indent="0">
              <a:buNone/>
            </a:pPr>
            <a:r>
              <a:rPr lang="nl-NL" sz="1500"/>
              <a:t>– Trichloorethyleen wordt in 24 uur vrijwel geheel afgebroken</a:t>
            </a:r>
          </a:p>
          <a:p>
            <a:pPr marL="0" indent="0">
              <a:buNone/>
            </a:pPr>
            <a:r>
              <a:rPr lang="nl-NL" sz="1500"/>
              <a:t>– Nicotine wordt door bacteriën afgebroken</a:t>
            </a:r>
          </a:p>
          <a:p>
            <a:pPr marL="0" indent="0">
              <a:buNone/>
            </a:pPr>
            <a:r>
              <a:rPr lang="nl-NL" sz="1500"/>
              <a:t>– Planten kunnen door verdamping de luchtvochtigheid tot 5% verhogen</a:t>
            </a:r>
          </a:p>
          <a:p>
            <a:pPr marL="0" indent="0">
              <a:buNone/>
            </a:pPr>
            <a:r>
              <a:rPr lang="nl-NL" sz="1500"/>
              <a:t>– Planten vangen stofdeeltjes uit de lucht</a:t>
            </a:r>
          </a:p>
        </p:txBody>
      </p:sp>
      <p:sp>
        <p:nvSpPr>
          <p:cNvPr id="4" name="Rechthoek 3"/>
          <p:cNvSpPr/>
          <p:nvPr/>
        </p:nvSpPr>
        <p:spPr>
          <a:xfrm>
            <a:off x="703182" y="4538473"/>
            <a:ext cx="4777381" cy="29858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nl-NL" sz="1300">
                <a:solidFill>
                  <a:srgbClr val="FFFFFF"/>
                </a:solidFill>
              </a:rPr>
              <a:t>Onderzoek NASA (Dr. </a:t>
            </a:r>
            <a:r>
              <a:rPr lang="nl-NL" sz="1300" err="1">
                <a:solidFill>
                  <a:srgbClr val="FFFFFF"/>
                </a:solidFill>
              </a:rPr>
              <a:t>Wolverton</a:t>
            </a:r>
            <a:r>
              <a:rPr lang="nl-NL" sz="1300">
                <a:solidFill>
                  <a:srgbClr val="FFFFFF"/>
                </a:solidFill>
              </a:rPr>
              <a:t>, 1990) </a:t>
            </a:r>
          </a:p>
        </p:txBody>
      </p:sp>
    </p:spTree>
    <p:extLst>
      <p:ext uri="{BB962C8B-B14F-4D97-AF65-F5344CB8AC3E}">
        <p14:creationId xmlns:p14="http://schemas.microsoft.com/office/powerpoint/2010/main" val="2424733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Werking planten in de omgeving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Tijdelijke aanduiding voor inhoud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82" y="1642186"/>
            <a:ext cx="4777381" cy="340388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7" name="Rechthoek 6"/>
          <p:cNvSpPr/>
          <p:nvPr/>
        </p:nvSpPr>
        <p:spPr>
          <a:xfrm>
            <a:off x="5894962" y="1984443"/>
            <a:ext cx="5458838" cy="41925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Algemene vuistregel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Eén plant per 10 m3 is in staat om chemische verontreinigingen in de lucht om te zetten in plantenvoeding.</a:t>
            </a:r>
          </a:p>
        </p:txBody>
      </p:sp>
    </p:spTree>
    <p:extLst>
      <p:ext uri="{BB962C8B-B14F-4D97-AF65-F5344CB8AC3E}">
        <p14:creationId xmlns:p14="http://schemas.microsoft.com/office/powerpoint/2010/main" val="62807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Functies van groen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500"/>
              <a:t>Een aantal andere conclusies</a:t>
            </a:r>
          </a:p>
          <a:p>
            <a:pPr marL="0" indent="0">
              <a:buNone/>
            </a:pPr>
            <a:endParaRPr lang="nl-NL" sz="1500"/>
          </a:p>
          <a:p>
            <a:r>
              <a:rPr lang="nl-NL" sz="1500"/>
              <a:t>Naarmate planten worden blootgesteld aan hogere doses wordt de zuiverende werking groter.</a:t>
            </a:r>
          </a:p>
          <a:p>
            <a:r>
              <a:rPr lang="nl-NL" sz="1500"/>
              <a:t>Hoe groter het bladoppervlak, hoe groter de omzetting.</a:t>
            </a:r>
          </a:p>
          <a:p>
            <a:r>
              <a:rPr lang="nl-NL" sz="1500"/>
              <a:t>Naarmate de omzettingen toenemen, nemen gelijktijdig de hoeveelheden micro-organismen toe.</a:t>
            </a:r>
          </a:p>
          <a:p>
            <a:r>
              <a:rPr lang="nl-NL" sz="1500"/>
              <a:t>Groene planten en micro-organismen, zoals bodembacteriën, zetten toxische stoffen om in plantenvoedsel.</a:t>
            </a:r>
          </a:p>
          <a:p>
            <a:r>
              <a:rPr lang="nl-NL" sz="1500"/>
              <a:t>Planten zijn veel beter in staat om de lucht te bevochtigen dan mechanische en elektrische luchtbevochtigers.</a:t>
            </a:r>
          </a:p>
          <a:p>
            <a:r>
              <a:rPr lang="nl-NL" sz="1500"/>
              <a:t>Planten hebben een matige geluiddempende werking.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77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199994-21AE-49A2-BA0D-12E29598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69570" y="530578"/>
            <a:ext cx="4771178" cy="1160110"/>
          </a:xfrm>
        </p:spPr>
        <p:txBody>
          <a:bodyPr>
            <a:normAutofit/>
          </a:bodyPr>
          <a:lstStyle/>
          <a:p>
            <a:r>
              <a:rPr lang="nl-NL" sz="4100"/>
              <a:t>Oplossing: ventileren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61687"/>
            <a:ext cx="5440195" cy="3821737"/>
          </a:xfrm>
          <a:custGeom>
            <a:avLst/>
            <a:gdLst/>
            <a:ahLst/>
            <a:cxnLst/>
            <a:rect l="l" t="t" r="r" b="b"/>
            <a:pathLst>
              <a:path w="4643496" h="5550370">
                <a:moveTo>
                  <a:pt x="81586" y="0"/>
                </a:moveTo>
                <a:lnTo>
                  <a:pt x="4561910" y="0"/>
                </a:lnTo>
                <a:cubicBezTo>
                  <a:pt x="4606969" y="0"/>
                  <a:pt x="4643496" y="36527"/>
                  <a:pt x="4643496" y="81586"/>
                </a:cubicBezTo>
                <a:lnTo>
                  <a:pt x="4643496" y="5468784"/>
                </a:lnTo>
                <a:cubicBezTo>
                  <a:pt x="4643496" y="5513843"/>
                  <a:pt x="4606969" y="5550370"/>
                  <a:pt x="4561910" y="5550370"/>
                </a:cubicBezTo>
                <a:lnTo>
                  <a:pt x="81586" y="5550370"/>
                </a:lnTo>
                <a:cubicBezTo>
                  <a:pt x="36527" y="5550370"/>
                  <a:pt x="0" y="5513843"/>
                  <a:pt x="0" y="5468784"/>
                </a:cubicBezTo>
                <a:lnTo>
                  <a:pt x="0" y="81586"/>
                </a:lnTo>
                <a:cubicBezTo>
                  <a:pt x="0" y="36527"/>
                  <a:pt x="36527" y="0"/>
                  <a:pt x="81586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A2C34835-4F79-4934-B151-D68E79764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69570" y="1825625"/>
            <a:ext cx="4771178" cy="4388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Door gebouwen voldoende te ventileren worden vocht, gassen en andere luchtverontreinigingen afgevoerd. </a:t>
            </a:r>
          </a:p>
          <a:p>
            <a:pPr marL="0" indent="0">
              <a:buNone/>
            </a:pPr>
            <a:r>
              <a:rPr lang="nl-NL"/>
              <a:t>Bovendien wordt dan verse lucht aangevoerd.</a:t>
            </a:r>
          </a:p>
        </p:txBody>
      </p:sp>
    </p:spTree>
    <p:extLst>
      <p:ext uri="{BB962C8B-B14F-4D97-AF65-F5344CB8AC3E}">
        <p14:creationId xmlns:p14="http://schemas.microsoft.com/office/powerpoint/2010/main" val="196696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8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CE52F3-7E91-7E48-B200-D63481860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Even terugblik vorige week</a:t>
            </a:r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06C1CB6-DE2C-C146-A65A-627F892EC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" b="-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6376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9A49CD-5C83-4C41-857A-B77B83912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5005" y="2427890"/>
            <a:ext cx="5561938" cy="2513516"/>
          </a:xfrm>
        </p:spPr>
        <p:txBody>
          <a:bodyPr>
            <a:normAutofit/>
          </a:bodyPr>
          <a:lstStyle/>
          <a:p>
            <a:r>
              <a:rPr lang="nl-NL" sz="5600"/>
              <a:t>Neem deze kennis mee voor jullie opdracht.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2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9F387-EB6F-0C49-A9E1-D05421736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Wat hebben jullie meegekregen van vandaag?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6818C9D1-E52D-9946-8D76-CC474F654B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427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3253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Leerdoelen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/>
              <a:t>Je kunt aangeven hoe de omgeving van invloed is op de gezondheid. </a:t>
            </a:r>
          </a:p>
          <a:p>
            <a:r>
              <a:rPr lang="nl-NL"/>
              <a:t>Je kunt de relatie tussen luchtkwaliteit en gezondheid uitleggen. Je kunt de rol van fijn stof hierin uitleggen.</a:t>
            </a:r>
          </a:p>
          <a:p>
            <a:r>
              <a:rPr lang="nl-NL"/>
              <a:t>Je kunt de term ‘gebouwenziekte’ uitleggen en verschillende oorzaken hiervan benoemen. </a:t>
            </a:r>
          </a:p>
          <a:p>
            <a:r>
              <a:rPr lang="nl-NL"/>
              <a:t>Je kunt het effect van planten/groen op de omgeving en gezondheid benoemen. 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197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2C0C7-4240-3A47-95AD-4C5CAA55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200"/>
              <a:t>We gaan eerst even op onderzoek in deze omgeving. </a:t>
            </a:r>
            <a:br>
              <a:rPr lang="en-US" sz="2200"/>
            </a:br>
            <a:r>
              <a:rPr lang="en-US" sz="2200"/>
              <a:t>Schrijf op de post-its welke zaken mogelijk van impact zijn op je gezondheid. Door de opdracht in tweetallen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BDD0CE-06A4-404B-8A13-580229C1C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24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6">
            <a:extLst>
              <a:ext uri="{FF2B5EF4-FFF2-40B4-BE49-F238E27FC236}">
                <a16:creationId xmlns:a16="http://schemas.microsoft.com/office/drawing/2014/main" id="{EE9899FA-8881-472C-AA59-D08A89CA8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tekst, vectorafbeeldingen, fotolijstje&#10;&#10;Automatisch gegenereerde beschrijving">
            <a:extLst>
              <a:ext uri="{FF2B5EF4-FFF2-40B4-BE49-F238E27FC236}">
                <a16:creationId xmlns:a16="http://schemas.microsoft.com/office/drawing/2014/main" id="{5B88ED47-3A80-A542-B07F-332800F87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185" y="2742397"/>
            <a:ext cx="3020262" cy="3291840"/>
          </a:xfrm>
          <a:prstGeom prst="rect">
            <a:avLst/>
          </a:prstGeom>
        </p:spPr>
      </p:pic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080B7D90-3DF1-4514-B26D-616BE3555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4749" y="2423160"/>
            <a:ext cx="5613569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0BC3EE7-2E4C-3140-A7CB-89D593B0B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764" y="2744731"/>
            <a:ext cx="329184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91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FBD50-06CE-42F1-9AB9-3D9079057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5025BF-F272-474A-8FD1-465451BEA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293" y="638144"/>
            <a:ext cx="4953934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Gezondheid en omgeving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138" y="559407"/>
            <a:ext cx="5109725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ijdelijke aanduiding voor inhoud 4" descr="Afbeelding met tekst, shirt&#10;&#10;Automatisch gegenereerde beschrijving">
            <a:extLst>
              <a:ext uri="{FF2B5EF4-FFF2-40B4-BE49-F238E27FC236}">
                <a16:creationId xmlns:a16="http://schemas.microsoft.com/office/drawing/2014/main" id="{D4F190EB-E4FC-3C43-BF69-7CAB70753C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5"/>
          <a:stretch/>
        </p:blipFill>
        <p:spPr>
          <a:xfrm rot="5400000">
            <a:off x="341376" y="1037844"/>
            <a:ext cx="5413248" cy="4782312"/>
          </a:xfrm>
          <a:prstGeom prst="rect">
            <a:avLst/>
          </a:prstGeom>
          <a:effectLst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0EBAEB-DCD4-B141-9809-1CF712D2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2295" y="2438401"/>
            <a:ext cx="4953932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hlinkClick r:id="rId3"/>
              </a:rPr>
              <a:t>https://www.nieuwsvoordietisten.nl/overheid-moet-in-actie-komen-voor-gezondere-omgeving/</a:t>
            </a: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0931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327" y="295116"/>
            <a:ext cx="8596668" cy="1320800"/>
          </a:xfrm>
        </p:spPr>
        <p:txBody>
          <a:bodyPr/>
          <a:lstStyle/>
          <a:p>
            <a:r>
              <a:rPr lang="nl-NL" dirty="0"/>
              <a:t>Gezondheid en omgeving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73327" y="1615916"/>
            <a:ext cx="10515600" cy="2017326"/>
          </a:xfrm>
        </p:spPr>
        <p:txBody>
          <a:bodyPr/>
          <a:lstStyle/>
          <a:p>
            <a:r>
              <a:rPr lang="nl-NL" dirty="0"/>
              <a:t>Gezond eten en bewegen is niet langer voldoende om gezond te zijn</a:t>
            </a:r>
          </a:p>
          <a:p>
            <a:r>
              <a:rPr lang="nl-NL" dirty="0"/>
              <a:t>De omgeving zorgt voor een groot gedeelte of je ziek wordt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968757" y="3230493"/>
            <a:ext cx="5057775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1600" dirty="0"/>
              <a:t>Diverse factoren bedreigen de gezondheid van de moderne (stads)mens. Onze lifestyle, wordt gekenmerkt door een </a:t>
            </a:r>
            <a:r>
              <a:rPr lang="nl-NL" sz="1600" b="1" dirty="0"/>
              <a:t>zittend bestaan</a:t>
            </a:r>
            <a:r>
              <a:rPr lang="nl-NL" sz="1600" dirty="0"/>
              <a:t>, te</a:t>
            </a:r>
            <a:r>
              <a:rPr lang="nl-NL" sz="1600" b="1" dirty="0"/>
              <a:t> weinig lichaamsbeweging </a:t>
            </a:r>
            <a:r>
              <a:rPr lang="nl-NL" sz="1600" dirty="0"/>
              <a:t>en teveel </a:t>
            </a:r>
            <a:r>
              <a:rPr lang="nl-NL" sz="1600" b="1" dirty="0"/>
              <a:t>onrust</a:t>
            </a:r>
            <a:r>
              <a:rPr lang="nl-NL" sz="1600" dirty="0"/>
              <a:t>, </a:t>
            </a:r>
            <a:r>
              <a:rPr lang="nl-NL" sz="1600" b="1" dirty="0"/>
              <a:t>spanning</a:t>
            </a:r>
            <a:r>
              <a:rPr lang="nl-NL" sz="1600" dirty="0"/>
              <a:t> en </a:t>
            </a:r>
            <a:r>
              <a:rPr lang="nl-NL" sz="1600" b="1" dirty="0"/>
              <a:t>stress</a:t>
            </a:r>
            <a:r>
              <a:rPr lang="nl-NL" sz="1600" dirty="0"/>
              <a:t>.</a:t>
            </a:r>
          </a:p>
          <a:p>
            <a:endParaRPr lang="nl-NL" sz="1400" dirty="0"/>
          </a:p>
          <a:p>
            <a:endParaRPr lang="nl-NL" sz="1400" dirty="0"/>
          </a:p>
          <a:p>
            <a:r>
              <a:rPr lang="nl-NL" sz="1400" i="1" dirty="0"/>
              <a:t>Bron: degroenestad.nl/dossiers/gezondheid/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180" y="2936716"/>
            <a:ext cx="5262395" cy="2995612"/>
          </a:xfrm>
          <a:prstGeom prst="rect">
            <a:avLst/>
          </a:prstGeom>
        </p:spPr>
      </p:pic>
      <p:pic>
        <p:nvPicPr>
          <p:cNvPr id="10" name="Afbeelding 9" descr="Afbeelding met kaart&#10;&#10;Automatisch gegenereerde beschrijving">
            <a:extLst>
              <a:ext uri="{FF2B5EF4-FFF2-40B4-BE49-F238E27FC236}">
                <a16:creationId xmlns:a16="http://schemas.microsoft.com/office/drawing/2014/main" id="{4291F010-53EC-D30C-BA15-D0C9C7078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4181"/>
            <a:ext cx="2035726" cy="11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43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Luchtkwaliteit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>
                <a:hlinkClick r:id="rId3"/>
              </a:rPr>
              <a:t>https://www.luchtmeetnet.nl</a:t>
            </a: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71" y="2421924"/>
            <a:ext cx="1744238" cy="3711146"/>
          </a:xfrm>
          <a:prstGeom prst="rect">
            <a:avLst/>
          </a:prstGeom>
        </p:spPr>
      </p:pic>
      <p:pic>
        <p:nvPicPr>
          <p:cNvPr id="5" name="Afbeelding 4" descr="Afbeelding met kaart&#10;&#10;Automatisch gegenereerde beschrijvi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8394" y="2585244"/>
            <a:ext cx="5167185" cy="33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 sz="4100">
                <a:solidFill>
                  <a:srgbClr val="FFFFFF"/>
                </a:solidFill>
              </a:rPr>
              <a:t>Luchtkwaliteit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/>
              <a:t>Fijn stof wordt gezien als de kwalijkste verontreiniging van de stedelijke atmosfeer </a:t>
            </a:r>
          </a:p>
          <a:p>
            <a:r>
              <a:rPr lang="nl-NL"/>
              <a:t>Fijn stof leidt tot veel grotere gezondheidsrisico’s dan eerder werd gedacht</a:t>
            </a:r>
          </a:p>
          <a:p>
            <a:r>
              <a:rPr lang="nl-NL"/>
              <a:t>Auto’s zijn een grote veroorzaker van hoge fijnstofwaarden in steden </a:t>
            </a:r>
          </a:p>
          <a:p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48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81F252-7C01-6844-BAB2-38540AC9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Fijn stof verzamelnaam van kleine deeltjes in de lucht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666EB6A-62C3-B144-B3C4-68B523E691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368240"/>
            <a:ext cx="5458968" cy="4121520"/>
          </a:xfrm>
          <a:prstGeom prst="rect">
            <a:avLst/>
          </a:prstGeom>
        </p:spPr>
      </p:pic>
      <p:sp>
        <p:nvSpPr>
          <p:cNvPr id="1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7A6BFB-77EA-9E46-AAD6-C086F040E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dirty="0"/>
              <a:t>Via </a:t>
            </a:r>
            <a:r>
              <a:rPr lang="en-US" sz="1700"/>
              <a:t>inademing</a:t>
            </a:r>
            <a:r>
              <a:rPr lang="en-US" sz="1700" dirty="0"/>
              <a:t> </a:t>
            </a:r>
            <a:r>
              <a:rPr lang="en-US" sz="1700"/>
              <a:t>komt</a:t>
            </a:r>
            <a:r>
              <a:rPr lang="en-US" sz="1700" dirty="0"/>
              <a:t> </a:t>
            </a:r>
            <a:r>
              <a:rPr lang="en-US" sz="1700"/>
              <a:t>fijn</a:t>
            </a:r>
            <a:r>
              <a:rPr lang="en-US" sz="1700" dirty="0"/>
              <a:t> </a:t>
            </a:r>
            <a:r>
              <a:rPr lang="en-US" sz="1700"/>
              <a:t>stof</a:t>
            </a:r>
            <a:r>
              <a:rPr lang="en-US" sz="1700" dirty="0"/>
              <a:t> </a:t>
            </a:r>
            <a:r>
              <a:rPr lang="en-US" sz="1700"/>
              <a:t>terecht</a:t>
            </a:r>
            <a:r>
              <a:rPr lang="en-US" sz="1700" dirty="0"/>
              <a:t> in </a:t>
            </a:r>
            <a:r>
              <a:rPr lang="en-US" sz="1700"/>
              <a:t>neus</a:t>
            </a:r>
            <a:r>
              <a:rPr lang="en-US" sz="1700" dirty="0"/>
              <a:t>, de </a:t>
            </a:r>
            <a:r>
              <a:rPr lang="en-US" sz="1700"/>
              <a:t>bovenste</a:t>
            </a:r>
            <a:r>
              <a:rPr lang="en-US" sz="1700" dirty="0"/>
              <a:t> </a:t>
            </a:r>
            <a:r>
              <a:rPr lang="en-US" sz="1700"/>
              <a:t>en</a:t>
            </a:r>
            <a:r>
              <a:rPr lang="en-US" sz="1700" dirty="0"/>
              <a:t> </a:t>
            </a:r>
            <a:r>
              <a:rPr lang="en-US" sz="1700"/>
              <a:t>onderste</a:t>
            </a:r>
            <a:r>
              <a:rPr lang="en-US" sz="1700" dirty="0"/>
              <a:t> </a:t>
            </a:r>
            <a:r>
              <a:rPr lang="en-US" sz="1700"/>
              <a:t>luchtwegen</a:t>
            </a:r>
            <a:r>
              <a:rPr lang="en-US" sz="1700" dirty="0"/>
              <a:t> </a:t>
            </a:r>
            <a:r>
              <a:rPr lang="en-US" sz="1700"/>
              <a:t>en</a:t>
            </a:r>
            <a:r>
              <a:rPr lang="en-US" sz="1700" dirty="0"/>
              <a:t> in de </a:t>
            </a:r>
            <a:r>
              <a:rPr lang="en-US" sz="1700"/>
              <a:t>longen</a:t>
            </a:r>
            <a:r>
              <a:rPr lang="en-US" sz="1700" dirty="0"/>
              <a:t>. Hoe </a:t>
            </a:r>
            <a:r>
              <a:rPr lang="en-US" sz="1700"/>
              <a:t>kleiner</a:t>
            </a:r>
            <a:r>
              <a:rPr lang="en-US" sz="1700" dirty="0"/>
              <a:t> de diameter van het </a:t>
            </a:r>
            <a:r>
              <a:rPr lang="en-US" sz="1700"/>
              <a:t>stof</a:t>
            </a:r>
            <a:r>
              <a:rPr lang="en-US" sz="1700" dirty="0"/>
              <a:t>, hoe </a:t>
            </a:r>
            <a:r>
              <a:rPr lang="en-US" sz="1700"/>
              <a:t>dieper</a:t>
            </a:r>
            <a:r>
              <a:rPr lang="en-US" sz="1700" dirty="0"/>
              <a:t> </a:t>
            </a:r>
            <a:r>
              <a:rPr lang="en-US" sz="1700"/>
              <a:t>dit</a:t>
            </a:r>
            <a:r>
              <a:rPr lang="en-US" sz="1700" dirty="0"/>
              <a:t> de </a:t>
            </a:r>
            <a:r>
              <a:rPr lang="en-US" sz="1700"/>
              <a:t>longen</a:t>
            </a:r>
            <a:r>
              <a:rPr lang="en-US" sz="1700" dirty="0"/>
              <a:t> </a:t>
            </a:r>
            <a:r>
              <a:rPr lang="en-US" sz="1700"/>
              <a:t>binnendringt</a:t>
            </a:r>
            <a:r>
              <a:rPr lang="en-US" sz="1700" dirty="0"/>
              <a:t>. PM10 </a:t>
            </a:r>
            <a:r>
              <a:rPr lang="en-US" sz="1700"/>
              <a:t>fijnstof</a:t>
            </a:r>
            <a:r>
              <a:rPr lang="en-US" sz="1700" dirty="0"/>
              <a:t>  </a:t>
            </a:r>
            <a:r>
              <a:rPr lang="en-US" sz="1700"/>
              <a:t>kan</a:t>
            </a:r>
            <a:r>
              <a:rPr lang="en-US" sz="1700" dirty="0"/>
              <a:t> </a:t>
            </a:r>
            <a:r>
              <a:rPr lang="en-US" sz="1700"/>
              <a:t>bij</a:t>
            </a:r>
            <a:r>
              <a:rPr lang="en-US" sz="1700" dirty="0"/>
              <a:t> </a:t>
            </a:r>
            <a:r>
              <a:rPr lang="en-US" sz="1700"/>
              <a:t>inademen</a:t>
            </a:r>
            <a:r>
              <a:rPr lang="en-US" sz="1700" dirty="0"/>
              <a:t> </a:t>
            </a:r>
            <a:r>
              <a:rPr lang="en-US" sz="1700"/>
              <a:t>binnendringen</a:t>
            </a:r>
            <a:r>
              <a:rPr lang="en-US" sz="1700" dirty="0"/>
              <a:t> tot in de </a:t>
            </a:r>
            <a:r>
              <a:rPr lang="en-US" sz="1700"/>
              <a:t>bovenste</a:t>
            </a:r>
            <a:r>
              <a:rPr lang="en-US" sz="1700" dirty="0"/>
              <a:t> </a:t>
            </a:r>
            <a:r>
              <a:rPr lang="en-US" sz="1700"/>
              <a:t>luchtwegen</a:t>
            </a:r>
            <a:r>
              <a:rPr lang="en-US" sz="1700" dirty="0"/>
              <a:t>, PM2,5 </a:t>
            </a:r>
            <a:r>
              <a:rPr lang="en-US" sz="1700"/>
              <a:t>fijnstof</a:t>
            </a:r>
            <a:r>
              <a:rPr lang="en-US" sz="1700" dirty="0"/>
              <a:t>  tot in de </a:t>
            </a:r>
            <a:r>
              <a:rPr lang="en-US" sz="1700"/>
              <a:t>diepere</a:t>
            </a:r>
            <a:r>
              <a:rPr lang="en-US" sz="1700" dirty="0"/>
              <a:t> </a:t>
            </a:r>
            <a:r>
              <a:rPr lang="en-US" sz="1700"/>
              <a:t>luchtwegen</a:t>
            </a:r>
            <a:r>
              <a:rPr lang="en-US" sz="1700" dirty="0"/>
              <a:t> </a:t>
            </a:r>
            <a:r>
              <a:rPr lang="en-US" sz="1700"/>
              <a:t>en</a:t>
            </a:r>
            <a:r>
              <a:rPr lang="en-US" sz="1700" dirty="0"/>
              <a:t> </a:t>
            </a:r>
            <a:r>
              <a:rPr lang="en-US" sz="1700"/>
              <a:t>ultrafijn</a:t>
            </a:r>
            <a:r>
              <a:rPr lang="en-US" sz="1700" dirty="0"/>
              <a:t> </a:t>
            </a:r>
            <a:r>
              <a:rPr lang="en-US" sz="1700"/>
              <a:t>stof</a:t>
            </a:r>
            <a:r>
              <a:rPr lang="en-US" sz="1700" dirty="0"/>
              <a:t> </a:t>
            </a:r>
            <a:r>
              <a:rPr lang="en-US" sz="1700"/>
              <a:t>kan</a:t>
            </a:r>
            <a:r>
              <a:rPr lang="en-US" sz="1700" dirty="0"/>
              <a:t> tot in de </a:t>
            </a:r>
            <a:r>
              <a:rPr lang="en-US" sz="1700"/>
              <a:t>longblaasjes</a:t>
            </a:r>
            <a:r>
              <a:rPr lang="en-US" sz="1700" dirty="0"/>
              <a:t> </a:t>
            </a:r>
            <a:r>
              <a:rPr lang="en-US" sz="1700"/>
              <a:t>binnendringen</a:t>
            </a:r>
            <a:r>
              <a:rPr lang="en-US" sz="1700" dirty="0"/>
              <a:t> </a:t>
            </a:r>
            <a:r>
              <a:rPr lang="en-US" sz="1700"/>
              <a:t>en</a:t>
            </a:r>
            <a:r>
              <a:rPr lang="en-US" sz="1700" dirty="0"/>
              <a:t> </a:t>
            </a:r>
            <a:r>
              <a:rPr lang="en-US" sz="1700"/>
              <a:t>hier</a:t>
            </a:r>
            <a:r>
              <a:rPr lang="en-US" sz="1700" dirty="0"/>
              <a:t> in het </a:t>
            </a:r>
            <a:r>
              <a:rPr lang="en-US" sz="1700"/>
              <a:t>bloed</a:t>
            </a:r>
            <a:r>
              <a:rPr lang="en-US" sz="1700" dirty="0"/>
              <a:t> </a:t>
            </a:r>
            <a:r>
              <a:rPr lang="en-US" sz="1700"/>
              <a:t>worden</a:t>
            </a:r>
            <a:r>
              <a:rPr lang="en-US" sz="1700" dirty="0"/>
              <a:t> </a:t>
            </a:r>
            <a:r>
              <a:rPr lang="en-US" sz="1700"/>
              <a:t>opgenomen</a:t>
            </a:r>
            <a:r>
              <a:rPr lang="en-US" sz="1700" dirty="0"/>
              <a:t> </a:t>
            </a:r>
          </a:p>
          <a:p>
            <a:pPr marL="0"/>
            <a:r>
              <a:rPr lang="en-US" sz="1700"/>
              <a:t>bron https://www.rivm.nl/ggd-richtlijn-medische-milieukunde-luchtkwaliteit-en-gezondheid/gezondheidseffecten-luchtverontreiniging/luchtkwaliteit-fijn-stof ).</a:t>
            </a:r>
          </a:p>
        </p:txBody>
      </p:sp>
    </p:spTree>
    <p:extLst>
      <p:ext uri="{BB962C8B-B14F-4D97-AF65-F5344CB8AC3E}">
        <p14:creationId xmlns:p14="http://schemas.microsoft.com/office/powerpoint/2010/main" val="226694214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FFC421103E2548AB2BC780255B885A" ma:contentTypeVersion="2" ma:contentTypeDescription="Een nieuw document maken." ma:contentTypeScope="" ma:versionID="26bf3fe1ef6150860a73608badf96f03">
  <xsd:schema xmlns:xsd="http://www.w3.org/2001/XMLSchema" xmlns:xs="http://www.w3.org/2001/XMLSchema" xmlns:p="http://schemas.microsoft.com/office/2006/metadata/properties" xmlns:ns2="03c1c488-2d1e-4912-bffe-24a99507defd" targetNamespace="http://schemas.microsoft.com/office/2006/metadata/properties" ma:root="true" ma:fieldsID="a33edd459954c3f3e8f932296d60ab86" ns2:_="">
    <xsd:import namespace="03c1c488-2d1e-4912-bffe-24a99507de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1c488-2d1e-4912-bffe-24a99507d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95F33-E920-4DBF-9F85-EE6AA029F1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CD3344-03E4-4381-A8D0-521384BACFDE}">
  <ds:schemaRefs>
    <ds:schemaRef ds:uri="http://purl.org/dc/dcmitype/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03c1c488-2d1e-4912-bffe-24a99507defd"/>
  </ds:schemaRefs>
</ds:datastoreItem>
</file>

<file path=customXml/itemProps3.xml><?xml version="1.0" encoding="utf-8"?>
<ds:datastoreItem xmlns:ds="http://schemas.openxmlformats.org/officeDocument/2006/customXml" ds:itemID="{1EFC8275-339E-46DE-92D0-F8377458A9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1c488-2d1e-4912-bffe-24a99507de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943</Words>
  <Application>Microsoft Macintosh PowerPoint</Application>
  <PresentationFormat>Breedbeeld</PresentationFormat>
  <Paragraphs>107</Paragraphs>
  <Slides>21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Gezondheid en omgeving</vt:lpstr>
      <vt:lpstr>Even terugblik vorige week</vt:lpstr>
      <vt:lpstr>Leerdoelen</vt:lpstr>
      <vt:lpstr>We gaan eerst even op onderzoek in deze omgeving.  Schrijf op de post-its welke zaken mogelijk van impact zijn op je gezondheid. Door de opdracht in tweetallen </vt:lpstr>
      <vt:lpstr>Gezondheid en omgeving</vt:lpstr>
      <vt:lpstr>Gezondheid en omgeving</vt:lpstr>
      <vt:lpstr>Luchtkwaliteit</vt:lpstr>
      <vt:lpstr>Luchtkwaliteit </vt:lpstr>
      <vt:lpstr>Fijn stof verzamelnaam van kleine deeltjes in de lucht</vt:lpstr>
      <vt:lpstr>Fijn stof gezondheid</vt:lpstr>
      <vt:lpstr>Luchtkwaliteit in gebouwen</vt:lpstr>
      <vt:lpstr>Gebouwenziekte of Sick Building Syndrome </vt:lpstr>
      <vt:lpstr>Lichamelijke klachten Sick Building Syndrome </vt:lpstr>
      <vt:lpstr>Schadelijke stoffen</vt:lpstr>
      <vt:lpstr>Oorzaken</vt:lpstr>
      <vt:lpstr>Oplossing: planten</vt:lpstr>
      <vt:lpstr>Werking planten in de omgeving</vt:lpstr>
      <vt:lpstr>Functies van groen</vt:lpstr>
      <vt:lpstr>Oplossing: ventileren</vt:lpstr>
      <vt:lpstr>Neem deze kennis mee voor jullie opdracht.</vt:lpstr>
      <vt:lpstr>Wat hebben jullie meegekregen van vandaag?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gezondheid in steden en bewegen in de toekomst</dc:title>
  <dc:creator>Mariska de Rouw</dc:creator>
  <cp:lastModifiedBy>Mariska de Rouw</cp:lastModifiedBy>
  <cp:revision>10</cp:revision>
  <dcterms:created xsi:type="dcterms:W3CDTF">2021-02-26T08:13:38Z</dcterms:created>
  <dcterms:modified xsi:type="dcterms:W3CDTF">2022-05-12T10:20:00Z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0x010100D8FFC421103E2548AB2BC780255B885A</vt:lpwstr>
  </property>
</Properties>
</file>